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1" r:id="rId3"/>
    <p:sldId id="326" r:id="rId4"/>
    <p:sldId id="302" r:id="rId5"/>
    <p:sldId id="303" r:id="rId6"/>
    <p:sldId id="259" r:id="rId7"/>
    <p:sldId id="260" r:id="rId8"/>
    <p:sldId id="261" r:id="rId9"/>
    <p:sldId id="258" r:id="rId10"/>
    <p:sldId id="321" r:id="rId11"/>
    <p:sldId id="322" r:id="rId12"/>
    <p:sldId id="324" r:id="rId13"/>
    <p:sldId id="323" r:id="rId14"/>
    <p:sldId id="325" r:id="rId15"/>
    <p:sldId id="327" r:id="rId16"/>
    <p:sldId id="304" r:id="rId17"/>
    <p:sldId id="277" r:id="rId18"/>
    <p:sldId id="263" r:id="rId19"/>
    <p:sldId id="305" r:id="rId20"/>
    <p:sldId id="306" r:id="rId21"/>
    <p:sldId id="307" r:id="rId22"/>
    <p:sldId id="308" r:id="rId23"/>
    <p:sldId id="309" r:id="rId24"/>
    <p:sldId id="311" r:id="rId25"/>
    <p:sldId id="310" r:id="rId26"/>
    <p:sldId id="312" r:id="rId27"/>
    <p:sldId id="281" r:id="rId28"/>
    <p:sldId id="300" r:id="rId29"/>
    <p:sldId id="313" r:id="rId30"/>
    <p:sldId id="328" r:id="rId31"/>
    <p:sldId id="314" r:id="rId32"/>
    <p:sldId id="290" r:id="rId33"/>
    <p:sldId id="291" r:id="rId34"/>
    <p:sldId id="292" r:id="rId35"/>
    <p:sldId id="293" r:id="rId36"/>
    <p:sldId id="315" r:id="rId37"/>
    <p:sldId id="318" r:id="rId38"/>
    <p:sldId id="316" r:id="rId39"/>
    <p:sldId id="317" r:id="rId40"/>
    <p:sldId id="319"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82366" autoAdjust="0"/>
  </p:normalViewPr>
  <p:slideViewPr>
    <p:cSldViewPr snapToGrid="0">
      <p:cViewPr varScale="1">
        <p:scale>
          <a:sx n="122" d="100"/>
          <a:sy n="122" d="100"/>
        </p:scale>
        <p:origin x="1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48009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1181424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5/29/21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5/29/21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5/29/21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5/29/21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5/29/21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5/29/21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Hex, Hex to Binary</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Hexadecimal to Binary</a:t>
            </a:r>
          </a:p>
          <a:p>
            <a:pPr lvl="1"/>
            <a:r>
              <a:rPr lang="en-US" dirty="0"/>
              <a:t>Replace hex-digit with corresponding four bits</a:t>
            </a:r>
          </a:p>
          <a:p>
            <a:endParaRPr lang="en-US" dirty="0"/>
          </a:p>
          <a:p>
            <a:endParaRPr lang="en-US" dirty="0"/>
          </a:p>
          <a:p>
            <a:r>
              <a:rPr lang="en-US" dirty="0"/>
              <a:t>Binary to Hexadecimal</a:t>
            </a:r>
          </a:p>
          <a:p>
            <a:pPr lvl="1"/>
            <a:r>
              <a:rPr lang="en-US" dirty="0"/>
              <a:t>Separate bits into quartets starting with LSB</a:t>
            </a:r>
          </a:p>
          <a:p>
            <a:pPr lvl="1"/>
            <a:r>
              <a:rPr lang="en-US" dirty="0"/>
              <a:t>Replace each quartet with corresponding hex-digit</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47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Apply weighted sums</a:t>
            </a:r>
          </a:p>
          <a:p>
            <a:pPr lvl="1"/>
            <a:r>
              <a:rPr lang="en-US" dirty="0"/>
              <a:t>“Ones” place adds 0 or 1</a:t>
            </a:r>
          </a:p>
          <a:p>
            <a:pPr lvl="1"/>
            <a:r>
              <a:rPr lang="en-US" dirty="0"/>
              <a:t>“Twos” place adds 0 or 2</a:t>
            </a:r>
          </a:p>
          <a:p>
            <a:pPr lvl="1"/>
            <a:r>
              <a:rPr lang="en-US" dirty="0"/>
              <a:t>“Fours” place adds 0 or 4</a:t>
            </a:r>
          </a:p>
          <a:p>
            <a:pPr lvl="1"/>
            <a:r>
              <a:rPr lang="en-US" dirty="0"/>
              <a:t>“Eights” place adds 0 or 8</a:t>
            </a:r>
          </a:p>
          <a:p>
            <a:pPr lvl="1"/>
            <a:r>
              <a:rPr lang="en-US" dirty="0"/>
              <a:t>…</a:t>
            </a:r>
          </a:p>
          <a:p>
            <a:pPr lvl="1"/>
            <a:r>
              <a:rPr lang="en-US" dirty="0"/>
              <a:t>2</a:t>
            </a:r>
            <a:r>
              <a:rPr lang="en-US" i="1" baseline="30000" dirty="0"/>
              <a:t>i</a:t>
            </a:r>
            <a:r>
              <a:rPr lang="en-US" dirty="0"/>
              <a:t>s place adds 0 or 2</a:t>
            </a:r>
            <a:r>
              <a:rPr lang="en-US" i="1" baseline="30000" dirty="0"/>
              <a:t>i</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11" name="Picture 10">
            <a:extLst>
              <a:ext uri="{FF2B5EF4-FFF2-40B4-BE49-F238E27FC236}">
                <a16:creationId xmlns:a16="http://schemas.microsoft.com/office/drawing/2014/main" id="{D698EE5E-8AA5-464D-92EE-BFC9B789A83D}"/>
              </a:ext>
            </a:extLst>
          </p:cNvPr>
          <p:cNvPicPr>
            <a:picLocks noChangeAspect="1"/>
          </p:cNvPicPr>
          <p:nvPr/>
        </p:nvPicPr>
        <p:blipFill>
          <a:blip r:embed="rId2"/>
          <a:stretch>
            <a:fillRect/>
          </a:stretch>
        </p:blipFill>
        <p:spPr>
          <a:xfrm>
            <a:off x="934954" y="4882852"/>
            <a:ext cx="7892299" cy="1473498"/>
          </a:xfrm>
          <a:prstGeom prst="rect">
            <a:avLst/>
          </a:prstGeom>
        </p:spPr>
      </p:pic>
    </p:spTree>
    <p:extLst>
      <p:ext uri="{BB962C8B-B14F-4D97-AF65-F5344CB8AC3E}">
        <p14:creationId xmlns:p14="http://schemas.microsoft.com/office/powerpoint/2010/main" val="41823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division)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divide by 2</a:t>
            </a:r>
          </a:p>
          <a:p>
            <a:pPr lvl="1"/>
            <a:r>
              <a:rPr lang="en-US" dirty="0"/>
              <a:t>Remainder of each division becomes a bit</a:t>
            </a:r>
          </a:p>
          <a:p>
            <a:pPr lvl="1"/>
            <a:r>
              <a:rPr lang="en-US" dirty="0"/>
              <a:t>Stop when quotient is 0</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F0949F0-FB34-384F-AC3F-C77E3E72A0A2}"/>
              </a:ext>
            </a:extLst>
          </p:cNvPr>
          <p:cNvPicPr>
            <a:picLocks noChangeAspect="1"/>
          </p:cNvPicPr>
          <p:nvPr/>
        </p:nvPicPr>
        <p:blipFill>
          <a:blip r:embed="rId2"/>
          <a:stretch>
            <a:fillRect/>
          </a:stretch>
        </p:blipFill>
        <p:spPr>
          <a:xfrm>
            <a:off x="1421216" y="3116766"/>
            <a:ext cx="1989508" cy="3060197"/>
          </a:xfrm>
          <a:prstGeom prst="rect">
            <a:avLst/>
          </a:prstGeom>
        </p:spPr>
      </p:pic>
      <p:sp>
        <p:nvSpPr>
          <p:cNvPr id="14" name="TextBox 13">
            <a:extLst>
              <a:ext uri="{FF2B5EF4-FFF2-40B4-BE49-F238E27FC236}">
                <a16:creationId xmlns:a16="http://schemas.microsoft.com/office/drawing/2014/main" id="{8CE09AFB-7B83-B849-9BFC-FD825F5B6955}"/>
              </a:ext>
            </a:extLst>
          </p:cNvPr>
          <p:cNvSpPr txBox="1"/>
          <p:nvPr/>
        </p:nvSpPr>
        <p:spPr>
          <a:xfrm>
            <a:off x="5285678" y="5901022"/>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5901022"/>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5901022"/>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5901022"/>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5901022"/>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5901022"/>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5901022"/>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5901022"/>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endCxn id="22" idx="0"/>
          </p:cNvCxnSpPr>
          <p:nvPr/>
        </p:nvCxnSpPr>
        <p:spPr>
          <a:xfrm>
            <a:off x="3410724" y="3195145"/>
            <a:ext cx="3326046" cy="270587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endCxn id="21" idx="0"/>
          </p:cNvCxnSpPr>
          <p:nvPr/>
        </p:nvCxnSpPr>
        <p:spPr>
          <a:xfrm>
            <a:off x="3404278" y="3594538"/>
            <a:ext cx="3157868" cy="230648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endCxn id="20" idx="0"/>
          </p:cNvCxnSpPr>
          <p:nvPr/>
        </p:nvCxnSpPr>
        <p:spPr>
          <a:xfrm>
            <a:off x="3440141" y="4001294"/>
            <a:ext cx="2927054" cy="189972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endCxn id="19" idx="0"/>
          </p:cNvCxnSpPr>
          <p:nvPr/>
        </p:nvCxnSpPr>
        <p:spPr>
          <a:xfrm>
            <a:off x="3415269" y="4443663"/>
            <a:ext cx="2759311" cy="145735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0"/>
          </p:cNvCxnSpPr>
          <p:nvPr/>
        </p:nvCxnSpPr>
        <p:spPr>
          <a:xfrm>
            <a:off x="3433260" y="4855779"/>
            <a:ext cx="2546369" cy="104524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0"/>
          </p:cNvCxnSpPr>
          <p:nvPr/>
        </p:nvCxnSpPr>
        <p:spPr>
          <a:xfrm>
            <a:off x="3440141" y="5286703"/>
            <a:ext cx="2364864" cy="61431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0"/>
          </p:cNvCxnSpPr>
          <p:nvPr/>
        </p:nvCxnSpPr>
        <p:spPr>
          <a:xfrm>
            <a:off x="3428715" y="5696607"/>
            <a:ext cx="2201666" cy="20441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endCxn id="14" idx="1"/>
          </p:cNvCxnSpPr>
          <p:nvPr/>
        </p:nvCxnSpPr>
        <p:spPr>
          <a:xfrm>
            <a:off x="3410724" y="6053959"/>
            <a:ext cx="1874954" cy="77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subtraction)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subtract by powers-of-two</a:t>
            </a:r>
          </a:p>
          <a:p>
            <a:pPr lvl="1"/>
            <a:r>
              <a:rPr lang="en-US" dirty="0"/>
              <a:t>Start with greatest power-of-two less than value</a:t>
            </a:r>
          </a:p>
          <a:p>
            <a:pPr lvl="1"/>
            <a:r>
              <a:rPr lang="en-US" dirty="0"/>
              <a:t>If power-of-two is less than working value, subtract,</a:t>
            </a:r>
            <a:br>
              <a:rPr lang="en-US" dirty="0"/>
            </a:br>
            <a:r>
              <a:rPr lang="en-US" dirty="0"/>
              <a:t>place a 1 bit, and go to next-smaller power-of-two</a:t>
            </a:r>
          </a:p>
          <a:p>
            <a:pPr lvl="1"/>
            <a:r>
              <a:rPr lang="en-US" dirty="0"/>
              <a:t>Otherwise, place a 0 bit and go to next-smaller power-of-two</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14" name="TextBox 13">
            <a:extLst>
              <a:ext uri="{FF2B5EF4-FFF2-40B4-BE49-F238E27FC236}">
                <a16:creationId xmlns:a16="http://schemas.microsoft.com/office/drawing/2014/main" id="{8CE09AFB-7B83-B849-9BFC-FD825F5B6955}"/>
              </a:ext>
            </a:extLst>
          </p:cNvPr>
          <p:cNvSpPr txBox="1"/>
          <p:nvPr/>
        </p:nvSpPr>
        <p:spPr>
          <a:xfrm>
            <a:off x="5285678" y="3693850"/>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3693850"/>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369385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369385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3693850"/>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3693850"/>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3693850"/>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3693850"/>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cxnSpLocks/>
            <a:endCxn id="22" idx="2"/>
          </p:cNvCxnSpPr>
          <p:nvPr/>
        </p:nvCxnSpPr>
        <p:spPr>
          <a:xfrm flipV="1">
            <a:off x="3410724" y="4155515"/>
            <a:ext cx="3326046" cy="215638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cxnSpLocks/>
            <a:endCxn id="21" idx="2"/>
          </p:cNvCxnSpPr>
          <p:nvPr/>
        </p:nvCxnSpPr>
        <p:spPr>
          <a:xfrm flipV="1">
            <a:off x="3406179" y="4155515"/>
            <a:ext cx="3155967" cy="17933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cxnSpLocks/>
            <a:endCxn id="20" idx="2"/>
          </p:cNvCxnSpPr>
          <p:nvPr/>
        </p:nvCxnSpPr>
        <p:spPr>
          <a:xfrm flipV="1">
            <a:off x="3410724" y="4155515"/>
            <a:ext cx="2956471" cy="144649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cxnSpLocks/>
            <a:endCxn id="19" idx="2"/>
          </p:cNvCxnSpPr>
          <p:nvPr/>
        </p:nvCxnSpPr>
        <p:spPr>
          <a:xfrm flipV="1">
            <a:off x="3406179" y="4155515"/>
            <a:ext cx="2768401" cy="11417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2"/>
          </p:cNvCxnSpPr>
          <p:nvPr/>
        </p:nvCxnSpPr>
        <p:spPr>
          <a:xfrm flipV="1">
            <a:off x="3381307" y="4155515"/>
            <a:ext cx="2598322" cy="799576"/>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2"/>
          </p:cNvCxnSpPr>
          <p:nvPr/>
        </p:nvCxnSpPr>
        <p:spPr>
          <a:xfrm flipV="1">
            <a:off x="3399733" y="4155515"/>
            <a:ext cx="2405272" cy="46903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2"/>
          </p:cNvCxnSpPr>
          <p:nvPr/>
        </p:nvCxnSpPr>
        <p:spPr>
          <a:xfrm flipV="1">
            <a:off x="3356870" y="4155515"/>
            <a:ext cx="2273511" cy="16118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cxnSpLocks/>
            <a:endCxn id="14" idx="1"/>
          </p:cNvCxnSpPr>
          <p:nvPr/>
        </p:nvCxnSpPr>
        <p:spPr>
          <a:xfrm flipV="1">
            <a:off x="3382592" y="3924683"/>
            <a:ext cx="1903086" cy="95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D554D51-929E-4643-8A1A-3B66DA2447A9}"/>
              </a:ext>
            </a:extLst>
          </p:cNvPr>
          <p:cNvPicPr>
            <a:picLocks noChangeAspect="1"/>
          </p:cNvPicPr>
          <p:nvPr/>
        </p:nvPicPr>
        <p:blipFill>
          <a:blip r:embed="rId2"/>
          <a:stretch>
            <a:fillRect/>
          </a:stretch>
        </p:blipFill>
        <p:spPr>
          <a:xfrm>
            <a:off x="1602768" y="3908698"/>
            <a:ext cx="1743117" cy="2447652"/>
          </a:xfrm>
          <a:prstGeom prst="rect">
            <a:avLst/>
          </a:prstGeom>
        </p:spPr>
      </p:pic>
    </p:spTree>
    <p:extLst>
      <p:ext uri="{BB962C8B-B14F-4D97-AF65-F5344CB8AC3E}">
        <p14:creationId xmlns:p14="http://schemas.microsoft.com/office/powerpoint/2010/main" val="70535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Hex, Hex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Treat as chained conversion between</a:t>
            </a:r>
            <a:br>
              <a:rPr lang="en-US" dirty="0"/>
            </a:br>
            <a:r>
              <a:rPr lang="en-US" dirty="0"/>
              <a:t>decimal &amp; binary and binary &amp; hexadecimal</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EC88903-C4FA-1D45-89E0-72BC467266A0}"/>
              </a:ext>
            </a:extLst>
          </p:cNvPr>
          <p:cNvPicPr>
            <a:picLocks noChangeAspect="1"/>
          </p:cNvPicPr>
          <p:nvPr/>
        </p:nvPicPr>
        <p:blipFill>
          <a:blip r:embed="rId2"/>
          <a:stretch>
            <a:fillRect/>
          </a:stretch>
        </p:blipFill>
        <p:spPr>
          <a:xfrm>
            <a:off x="2169290" y="3259823"/>
            <a:ext cx="4578351" cy="338354"/>
          </a:xfrm>
          <a:prstGeom prst="rect">
            <a:avLst/>
          </a:prstGeom>
        </p:spPr>
      </p:pic>
    </p:spTree>
    <p:extLst>
      <p:ext uri="{BB962C8B-B14F-4D97-AF65-F5344CB8AC3E}">
        <p14:creationId xmlns:p14="http://schemas.microsoft.com/office/powerpoint/2010/main" val="27214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2CB2B2-7075-7042-B4B0-FF9B36B845F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1A76F9D-045B-5E49-9101-936B889E2F5D}"/>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7" name="Title 6">
            <a:extLst>
              <a:ext uri="{FF2B5EF4-FFF2-40B4-BE49-F238E27FC236}">
                <a16:creationId xmlns:a16="http://schemas.microsoft.com/office/drawing/2014/main" id="{20A1DDDF-10A6-EC4E-A9C1-CDF184F4F484}"/>
              </a:ext>
            </a:extLst>
          </p:cNvPr>
          <p:cNvSpPr>
            <a:spLocks noGrp="1"/>
          </p:cNvSpPr>
          <p:nvPr>
            <p:ph type="title"/>
          </p:nvPr>
        </p:nvSpPr>
        <p:spPr/>
        <p:txBody>
          <a:bodyPr/>
          <a:lstStyle/>
          <a:p>
            <a:r>
              <a:rPr lang="en-US" dirty="0"/>
              <a:t>From Bits to Bytes</a:t>
            </a:r>
          </a:p>
        </p:txBody>
      </p:sp>
      <p:sp>
        <p:nvSpPr>
          <p:cNvPr id="8" name="Text Placeholder 7">
            <a:extLst>
              <a:ext uri="{FF2B5EF4-FFF2-40B4-BE49-F238E27FC236}">
                <a16:creationId xmlns:a16="http://schemas.microsoft.com/office/drawing/2014/main" id="{D1B7233D-D6C8-0C42-99E7-5E7BE326D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75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17</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18</a:t>
            </a:fld>
            <a:endParaRPr lang="en-US"/>
          </a:p>
        </p:txBody>
      </p:sp>
    </p:spTree>
    <p:extLst>
      <p:ext uri="{BB962C8B-B14F-4D97-AF65-F5344CB8AC3E}">
        <p14:creationId xmlns:p14="http://schemas.microsoft.com/office/powerpoint/2010/main" val="113377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67</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loopIndexing</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28</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55D7DE-4DED-D347-AD23-CF8E13A488AF}"/>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25F175C-4C2B-C348-BBE3-485733C24B20}"/>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23B1E561-EEE1-8A49-B906-36E389B14EF7}"/>
              </a:ext>
            </a:extLst>
          </p:cNvPr>
          <p:cNvSpPr>
            <a:spLocks noGrp="1"/>
          </p:cNvSpPr>
          <p:nvPr>
            <p:ph type="title"/>
          </p:nvPr>
        </p:nvSpPr>
        <p:spPr/>
        <p:txBody>
          <a:bodyPr/>
          <a:lstStyle/>
          <a:p>
            <a:r>
              <a:rPr lang="en-US" dirty="0"/>
              <a:t>Number Bases</a:t>
            </a:r>
          </a:p>
        </p:txBody>
      </p:sp>
      <p:sp>
        <p:nvSpPr>
          <p:cNvPr id="9" name="Text Placeholder 8">
            <a:extLst>
              <a:ext uri="{FF2B5EF4-FFF2-40B4-BE49-F238E27FC236}">
                <a16:creationId xmlns:a16="http://schemas.microsoft.com/office/drawing/2014/main" id="{65811186-3A12-C54B-8742-EAA045D3D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3506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EB27D-D130-3D48-A2AF-77458D60A8B7}"/>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CD45B77-17F1-B447-81D1-7CCBFCDC8DC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itle 7">
            <a:extLst>
              <a:ext uri="{FF2B5EF4-FFF2-40B4-BE49-F238E27FC236}">
                <a16:creationId xmlns:a16="http://schemas.microsoft.com/office/drawing/2014/main" id="{A2BA0ED1-53C3-AC41-9E7D-C7394E9CB60C}"/>
              </a:ext>
            </a:extLst>
          </p:cNvPr>
          <p:cNvSpPr>
            <a:spLocks noGrp="1"/>
          </p:cNvSpPr>
          <p:nvPr>
            <p:ph type="title"/>
          </p:nvPr>
        </p:nvSpPr>
        <p:spPr/>
        <p:txBody>
          <a:bodyPr/>
          <a:lstStyle/>
          <a:p>
            <a:r>
              <a:rPr lang="en-US" dirty="0"/>
              <a:t>Bit Operations</a:t>
            </a:r>
          </a:p>
        </p:txBody>
      </p:sp>
      <p:sp>
        <p:nvSpPr>
          <p:cNvPr id="9" name="Text Placeholder 8">
            <a:extLst>
              <a:ext uri="{FF2B5EF4-FFF2-40B4-BE49-F238E27FC236}">
                <a16:creationId xmlns:a16="http://schemas.microsoft.com/office/drawing/2014/main" id="{8A5C5952-B6E9-B147-8518-BEB7939DB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1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32</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33</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34</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35</a:t>
            </a:fld>
            <a:endParaRPr lang="en-US"/>
          </a:p>
        </p:txBody>
      </p:sp>
    </p:spTree>
    <p:extLst>
      <p:ext uri="{BB962C8B-B14F-4D97-AF65-F5344CB8AC3E}">
        <p14:creationId xmlns:p14="http://schemas.microsoft.com/office/powerpoint/2010/main" val="31642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751026" y="5435377"/>
            <a:ext cx="1439818"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Hexadecimal as shorthand for binary</a:t>
            </a:r>
          </a:p>
          <a:p>
            <a:r>
              <a:rPr lang="en-US" dirty="0">
                <a:solidFill>
                  <a:srgbClr val="FFFF00"/>
                </a:solidFill>
              </a:rPr>
              <a:t>Radix conversions: </a:t>
            </a:r>
            <a:r>
              <a:rPr lang="en-US" dirty="0">
                <a:solidFill>
                  <a:srgbClr val="FFFF00"/>
                </a:solidFill>
                <a:sym typeface="Wingdings" pitchFamily="2" charset="2"/>
              </a:rPr>
              <a:t>hexadecimal  binary  decimal</a:t>
            </a:r>
          </a:p>
          <a:p>
            <a:r>
              <a:rPr lang="en-US" dirty="0">
                <a:solidFill>
                  <a:srgbClr val="FFFF00"/>
                </a:solidFill>
              </a:rPr>
              <a:t>It’s </a:t>
            </a:r>
            <a:r>
              <a:rPr lang="en-US" i="1" dirty="0">
                <a:solidFill>
                  <a:srgbClr val="FFFF00"/>
                </a:solidFill>
              </a:rPr>
              <a:t>all</a:t>
            </a:r>
            <a:r>
              <a:rPr lang="en-US" dirty="0">
                <a:solidFill>
                  <a:srgbClr val="FFFF00"/>
                </a:solidFill>
              </a:rPr>
              <a:t> bits &amp; bytes – interpret differently for different uses</a:t>
            </a:r>
          </a:p>
          <a:p>
            <a:pPr lvl="1"/>
            <a:r>
              <a:rPr lang="en-US" dirty="0">
                <a:solidFill>
                  <a:srgbClr val="FFFF00"/>
                </a:solidFill>
              </a:rPr>
              <a:t>Text, integer, address, machine code</a:t>
            </a:r>
          </a:p>
          <a:p>
            <a:r>
              <a:rPr lang="en-US" dirty="0">
                <a:solidFill>
                  <a:srgbClr val="FFFF00"/>
                </a:solidFill>
              </a:rPr>
              <a:t>Same uses can be different between machines</a:t>
            </a:r>
          </a:p>
          <a:p>
            <a:pPr lvl="1"/>
            <a:r>
              <a:rPr lang="en-US" dirty="0">
                <a:solidFill>
                  <a:srgbClr val="FFFF00"/>
                </a:solidFill>
              </a:rPr>
              <a:t>Word size, endianness, instruction set architecture</a:t>
            </a:r>
          </a:p>
          <a:p>
            <a:r>
              <a:rPr lang="en-US" dirty="0">
                <a:solidFill>
                  <a:srgbClr val="FFFF00"/>
                </a:solidFill>
              </a:rPr>
              <a:t>Bit operations</a:t>
            </a:r>
          </a:p>
          <a:p>
            <a:pPr lvl="1"/>
            <a:r>
              <a:rPr lang="en-US" dirty="0">
                <a:solidFill>
                  <a:srgbClr val="FFFF00"/>
                </a:solidFill>
              </a:rPr>
              <a:t>Bitwise AND, OR, XOR</a:t>
            </a:r>
          </a:p>
          <a:p>
            <a:pPr lvl="1"/>
            <a:r>
              <a:rPr lang="en-US" dirty="0">
                <a:solidFill>
                  <a:srgbClr val="FFFF00"/>
                </a:solidFill>
              </a:rPr>
              <a:t>Left-shift, Logical &amp; Arithmetic Right-shift</a:t>
            </a:r>
          </a:p>
          <a:p>
            <a:r>
              <a:rPr lang="en-US" dirty="0">
                <a:solidFill>
                  <a:srgbClr val="FFFF00"/>
                </a:solidFill>
              </a:rPr>
              <a:t>Bitmasks</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7</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40541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graphicFrame>
        <p:nvGraphicFramePr>
          <p:cNvPr id="7" name="Table 6"/>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5" name="Slide Number Placeholder 4"/>
          <p:cNvSpPr>
            <a:spLocks noGrp="1"/>
          </p:cNvSpPr>
          <p:nvPr>
            <p:ph type="sldNum" sz="quarter" idx="12"/>
          </p:nvPr>
        </p:nvSpPr>
        <p:spPr/>
        <p:txBody>
          <a:bodyPr/>
          <a:lstStyle/>
          <a:p>
            <a:fld id="{B30C84D9-7A41-4FEB-892B-80917372DB87}" type="slidenum">
              <a:rPr lang="en-US" smtClean="0"/>
              <a:t>9</a:t>
            </a:fld>
            <a:endParaRPr lang="en-US"/>
          </a:p>
        </p:txBody>
      </p:sp>
    </p:spTree>
    <p:extLst>
      <p:ext uri="{BB962C8B-B14F-4D97-AF65-F5344CB8AC3E}">
        <p14:creationId xmlns:p14="http://schemas.microsoft.com/office/powerpoint/2010/main" val="595785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29372</TotalTime>
  <Words>4038</Words>
  <Application>Microsoft Macintosh PowerPoint</Application>
  <PresentationFormat>Widescreen</PresentationFormat>
  <Paragraphs>1090</Paragraphs>
  <Slides>41</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Narrow</vt:lpstr>
      <vt:lpstr>Calibri</vt:lpstr>
      <vt:lpstr>Calibri Light</vt:lpstr>
      <vt:lpstr>Lucida Console</vt:lpstr>
      <vt:lpstr>Wingdings 2</vt:lpstr>
      <vt:lpstr>Office Theme</vt:lpstr>
      <vt:lpstr>Representing Data</vt:lpstr>
      <vt:lpstr>PowerPoint Presentation</vt:lpstr>
      <vt:lpstr>Number Bases</vt:lpstr>
      <vt:lpstr>Choosing a number base</vt:lpstr>
      <vt:lpstr>Choosing a number base</vt:lpstr>
      <vt:lpstr>Choosing a number base</vt:lpstr>
      <vt:lpstr>Choosing a number base</vt:lpstr>
      <vt:lpstr>Choosing a number base</vt:lpstr>
      <vt:lpstr>Choosing a number base</vt:lpstr>
      <vt:lpstr>Radix Conversions: Binary to Hex, Hex to Binary</vt:lpstr>
      <vt:lpstr>Radix Conversions: Binary to Decimal</vt:lpstr>
      <vt:lpstr>Radix Conversions: Decimal to Binary (repeated division)</vt:lpstr>
      <vt:lpstr>Radix Conversions: Decimal to Binary (repeated subtraction)</vt:lpstr>
      <vt:lpstr>Radix Conversions: Decimal to Hex, Hex to Decimal</vt:lpstr>
      <vt:lpstr>From Bits to Bytes</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Variables that hold memory addresses</vt:lpstr>
      <vt:lpstr>Pointers: An Analogy</vt:lpstr>
      <vt:lpstr>C Strings</vt:lpstr>
      <vt:lpstr>Machine-Level Code Representation</vt:lpstr>
      <vt:lpstr>Hexdump loopIndexing executable file</vt:lpstr>
      <vt:lpstr>Instruction Set Architectures: Different Bytes for same C-level code</vt:lpstr>
      <vt:lpstr>Bit Operations</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224</cp:revision>
  <dcterms:created xsi:type="dcterms:W3CDTF">2018-01-03T19:54:25Z</dcterms:created>
  <dcterms:modified xsi:type="dcterms:W3CDTF">2021-05-29T19:27:21Z</dcterms:modified>
</cp:coreProperties>
</file>